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9" r:id="rId4"/>
    <p:sldId id="257" r:id="rId5"/>
    <p:sldId id="258" r:id="rId6"/>
    <p:sldId id="260" r:id="rId7"/>
    <p:sldId id="261" r:id="rId8"/>
    <p:sldId id="262" r:id="rId9"/>
    <p:sldId id="266" r:id="rId10"/>
    <p:sldId id="268" r:id="rId11"/>
    <p:sldId id="263" r:id="rId12"/>
    <p:sldId id="264" r:id="rId13"/>
  </p:sldIdLst>
  <p:sldSz cx="18288000" cy="10287000"/>
  <p:notesSz cx="6858000" cy="9144000"/>
  <p:embeddedFontLst>
    <p:embeddedFont>
      <p:font typeface="Bricolage Grotesque Bold" panose="020B0604020202020204" charset="0"/>
      <p:regular r:id="rId15"/>
    </p:embeddedFont>
    <p:embeddedFont>
      <p:font typeface="Bricolage Grotesque Light" panose="020B0604020202020204" charset="0"/>
      <p:regular r:id="rId16"/>
    </p:embeddedFont>
    <p:embeddedFont>
      <p:font typeface="Montserrat" panose="00000500000000000000" pitchFamily="2" charset="0"/>
      <p:regular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B1F57-5283-DF4E-BBEC-9FE889EC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803DF6-E577-0A20-8475-1D5C22862F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F5F03-53E9-4283-082E-68117751928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8F6635-30C1-D615-05BA-F9C8B21D02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B39788-8098-574E-5F79-8B7F631B4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816C4-6363-AFE9-C823-4C13E6E4D7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D35F6-3DFB-7191-197B-68639D2F0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668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657" y="-6610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839200" y="211368"/>
            <a:ext cx="7391400" cy="167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3600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SmartShelfX</a:t>
            </a:r>
            <a:r>
              <a:rPr lang="en-US" sz="36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AI Based Inventory Forecast and Auto Restock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12138" y="2076003"/>
            <a:ext cx="944552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Transforming Inventory Operations Through Intelligent Automation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8E034-B352-290F-F328-6CE792F69AFC}"/>
              </a:ext>
            </a:extLst>
          </p:cNvPr>
          <p:cNvSpPr txBox="1"/>
          <p:nvPr/>
        </p:nvSpPr>
        <p:spPr>
          <a:xfrm>
            <a:off x="8229600" y="4070765"/>
            <a:ext cx="9445523" cy="600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chemeClr val="bg1"/>
                </a:solidFill>
                <a:latin typeface="Tahoma"/>
                <a:cs typeface="Tahoma"/>
              </a:rPr>
              <a:t>Team Members :</a:t>
            </a:r>
          </a:p>
          <a:p>
            <a:pPr marL="12700" marR="426084">
              <a:lnSpc>
                <a:spcPct val="226900"/>
              </a:lnSpc>
            </a:pP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Abhijeet Kale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Jenia Chakraborty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Tamilselvi M</a:t>
            </a:r>
          </a:p>
          <a:p>
            <a:pPr marL="12700" marR="426084">
              <a:lnSpc>
                <a:spcPct val="226900"/>
              </a:lnSpc>
            </a:pPr>
            <a: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  <a:t>Vishal M</a:t>
            </a:r>
            <a:br>
              <a:rPr lang="en-IN" sz="2400" spc="-10" dirty="0">
                <a:solidFill>
                  <a:schemeClr val="bg1"/>
                </a:solidFill>
                <a:latin typeface="Tahoma"/>
                <a:cs typeface="Tahoma"/>
              </a:rPr>
            </a:br>
            <a:r>
              <a:rPr lang="en-IN" sz="4000" spc="-10" dirty="0">
                <a:solidFill>
                  <a:schemeClr val="bg1"/>
                </a:solidFill>
                <a:latin typeface="Tahoma"/>
                <a:cs typeface="Tahoma"/>
              </a:rPr>
              <a:t>Mentor Name : Suramya Biswas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62"/>
              </a:lnSpc>
            </a:pPr>
            <a:endParaRPr lang="en-US" sz="24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62"/>
              </a:lnSpc>
            </a:pPr>
            <a:endParaRPr lang="en-US" sz="2400" dirty="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5956-B045-47D2-2DBA-FCCEBA34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AD603C-0B51-9923-AA30-13D011292E3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3BB300-8109-7DD1-E819-DDF355F46CB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43EF720-7D02-CEF9-4BEB-1688ECFEBDE9}"/>
              </a:ext>
            </a:extLst>
          </p:cNvPr>
          <p:cNvSpPr txBox="1"/>
          <p:nvPr/>
        </p:nvSpPr>
        <p:spPr>
          <a:xfrm>
            <a:off x="4114800" y="597899"/>
            <a:ext cx="10987235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4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Features &amp; Benefits of </a:t>
            </a:r>
            <a:r>
              <a:rPr lang="en-US" sz="4400" b="1" dirty="0" err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SmartShelfX</a:t>
            </a:r>
            <a:endParaRPr lang="en-US" sz="4400" b="1" dirty="0">
              <a:solidFill>
                <a:srgbClr val="EEAEF6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846A8-D08F-9FD5-43EE-783E0D85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55" y="2171700"/>
            <a:ext cx="1576308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608621"/>
          </a:xfrm>
          <a:custGeom>
            <a:avLst/>
            <a:gdLst/>
            <a:ahLst/>
            <a:cxnLst/>
            <a:rect l="l" t="t" r="r" b="b"/>
            <a:pathLst>
              <a:path w="7200900" h="10608621">
                <a:moveTo>
                  <a:pt x="0" y="0"/>
                </a:moveTo>
                <a:lnTo>
                  <a:pt x="7200900" y="0"/>
                </a:lnTo>
                <a:lnTo>
                  <a:pt x="7200900" y="10608621"/>
                </a:lnTo>
                <a:lnTo>
                  <a:pt x="0" y="10608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" b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566127" y="527742"/>
            <a:ext cx="7237362" cy="66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Measurable Business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6127" y="1688306"/>
            <a:ext cx="3169291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80%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6109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Efficiency Gain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6127" y="2893809"/>
            <a:ext cx="3169291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Reduction in manual work through intelligent automation and streamlined processes.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88278" y="1688306"/>
            <a:ext cx="3169291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100%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8261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Real-Time Visibility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8278" y="2893809"/>
            <a:ext cx="3169291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Complete inventory transparency across all locations and channels at any moment.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10430" y="1688306"/>
            <a:ext cx="3169444" cy="5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250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95%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0412" y="2503884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Order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10430" y="2893809"/>
            <a:ext cx="316944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Improved precision in order fulfillment, reducing errors and customer complaints.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566127" y="4574962"/>
            <a:ext cx="10013747" cy="34681"/>
            <a:chOff x="0" y="0"/>
            <a:chExt cx="13351662" cy="462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51638" cy="46228"/>
            </a:xfrm>
            <a:custGeom>
              <a:avLst/>
              <a:gdLst/>
              <a:ahLst/>
              <a:cxnLst/>
              <a:rect l="l" t="t" r="r" b="b"/>
              <a:pathLst>
                <a:path w="13351638" h="46228">
                  <a:moveTo>
                    <a:pt x="0" y="0"/>
                  </a:moveTo>
                  <a:lnTo>
                    <a:pt x="13351638" y="0"/>
                  </a:lnTo>
                  <a:lnTo>
                    <a:pt x="13351638" y="46228"/>
                  </a:lnTo>
                  <a:lnTo>
                    <a:pt x="0" y="46228"/>
                  </a:lnTo>
                  <a:close/>
                </a:path>
              </a:pathLst>
            </a:custGeom>
            <a:solidFill>
              <a:srgbClr val="E5DCE6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66127" y="5029791"/>
            <a:ext cx="2529335" cy="3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Additional 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6127" y="5500688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Data-driven decision making with advanced analytics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66127" y="6219082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Strengthened vendor partnerships through better collaboration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66127" y="6937477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Enterprise-grade security protecting sensitive business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127" y="7655871"/>
            <a:ext cx="476011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Scalable architecture growing with your organization</a:t>
            </a:r>
          </a:p>
        </p:txBody>
      </p:sp>
      <p:sp>
        <p:nvSpPr>
          <p:cNvPr id="24" name="Freeform 24" descr="preencoded.png"/>
          <p:cNvSpPr/>
          <p:nvPr/>
        </p:nvSpPr>
        <p:spPr>
          <a:xfrm>
            <a:off x="12829280" y="5064623"/>
            <a:ext cx="4760119" cy="4760119"/>
          </a:xfrm>
          <a:custGeom>
            <a:avLst/>
            <a:gdLst/>
            <a:ahLst/>
            <a:cxnLst/>
            <a:rect l="l" t="t" r="r" b="b"/>
            <a:pathLst>
              <a:path w="4760119" h="4760119">
                <a:moveTo>
                  <a:pt x="0" y="0"/>
                </a:moveTo>
                <a:lnTo>
                  <a:pt x="4760118" y="0"/>
                </a:lnTo>
                <a:lnTo>
                  <a:pt x="4760118" y="4760119"/>
                </a:lnTo>
                <a:lnTo>
                  <a:pt x="0" y="476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9205" y="599923"/>
            <a:ext cx="5708752" cy="69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9205" y="1798739"/>
            <a:ext cx="8230638" cy="2593924"/>
            <a:chOff x="0" y="0"/>
            <a:chExt cx="10974184" cy="34585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7509" y="2027034"/>
            <a:ext cx="684905" cy="684905"/>
            <a:chOff x="0" y="0"/>
            <a:chExt cx="913206" cy="9132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215781" y="2215305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19" y="0"/>
                </a:lnTo>
                <a:lnTo>
                  <a:pt x="308219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027509" y="2921203"/>
            <a:ext cx="3373784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Streamlined Operations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509" y="3357715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Transformed inventory management from manual chaos to automated precision.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58148" y="1798739"/>
            <a:ext cx="8230638" cy="2593924"/>
            <a:chOff x="0" y="0"/>
            <a:chExt cx="10974184" cy="34585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86452" y="2027034"/>
            <a:ext cx="684905" cy="684905"/>
            <a:chOff x="0" y="0"/>
            <a:chExt cx="913206" cy="9132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674723" y="2215305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20" y="0"/>
                </a:lnTo>
                <a:lnTo>
                  <a:pt x="308220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9486452" y="2921203"/>
            <a:ext cx="2854376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Improved Accuracy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6452" y="3357715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Enhanced efficiency and eliminated errors across all inventory processes.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9205" y="4620968"/>
            <a:ext cx="8230638" cy="2593924"/>
            <a:chOff x="0" y="0"/>
            <a:chExt cx="10974184" cy="34585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7509" y="4849263"/>
            <a:ext cx="684905" cy="684905"/>
            <a:chOff x="0" y="0"/>
            <a:chExt cx="913206" cy="9132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1215781" y="5037534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19" y="0"/>
                </a:lnTo>
                <a:lnTo>
                  <a:pt x="308219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183" b="-181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027509" y="5743423"/>
            <a:ext cx="2884732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Data-Driven Insights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7509" y="6179934"/>
            <a:ext cx="7774038" cy="80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Empowered decision making through comprehensive analytics and reporting.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58148" y="4620968"/>
            <a:ext cx="8230638" cy="2593924"/>
            <a:chOff x="0" y="0"/>
            <a:chExt cx="10974184" cy="34585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974197" cy="3458591"/>
            </a:xfrm>
            <a:custGeom>
              <a:avLst/>
              <a:gdLst/>
              <a:ahLst/>
              <a:cxnLst/>
              <a:rect l="l" t="t" r="r" b="b"/>
              <a:pathLst>
                <a:path w="10974197" h="3458591">
                  <a:moveTo>
                    <a:pt x="0" y="127889"/>
                  </a:moveTo>
                  <a:cubicBezTo>
                    <a:pt x="0" y="57277"/>
                    <a:pt x="57277" y="0"/>
                    <a:pt x="127889" y="0"/>
                  </a:cubicBezTo>
                  <a:lnTo>
                    <a:pt x="10846308" y="0"/>
                  </a:lnTo>
                  <a:cubicBezTo>
                    <a:pt x="10916920" y="0"/>
                    <a:pt x="10974197" y="57277"/>
                    <a:pt x="10974197" y="127889"/>
                  </a:cubicBezTo>
                  <a:lnTo>
                    <a:pt x="10974197" y="3330702"/>
                  </a:lnTo>
                  <a:cubicBezTo>
                    <a:pt x="10974197" y="3401314"/>
                    <a:pt x="10916920" y="3458591"/>
                    <a:pt x="10846308" y="3458591"/>
                  </a:cubicBezTo>
                  <a:lnTo>
                    <a:pt x="127889" y="3458591"/>
                  </a:lnTo>
                  <a:cubicBezTo>
                    <a:pt x="57277" y="3458591"/>
                    <a:pt x="0" y="3401314"/>
                    <a:pt x="0" y="3330702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86452" y="4849263"/>
            <a:ext cx="684905" cy="684905"/>
            <a:chOff x="0" y="0"/>
            <a:chExt cx="913206" cy="91320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3257" cy="913257"/>
            </a:xfrm>
            <a:custGeom>
              <a:avLst/>
              <a:gdLst/>
              <a:ahLst/>
              <a:cxnLst/>
              <a:rect l="l" t="t" r="r" b="b"/>
              <a:pathLst>
                <a:path w="913257" h="913257">
                  <a:moveTo>
                    <a:pt x="0" y="456565"/>
                  </a:moveTo>
                  <a:cubicBezTo>
                    <a:pt x="0" y="204470"/>
                    <a:pt x="204470" y="0"/>
                    <a:pt x="456565" y="0"/>
                  </a:cubicBezTo>
                  <a:cubicBezTo>
                    <a:pt x="708660" y="0"/>
                    <a:pt x="913257" y="204470"/>
                    <a:pt x="913257" y="456565"/>
                  </a:cubicBezTo>
                  <a:cubicBezTo>
                    <a:pt x="913257" y="708660"/>
                    <a:pt x="708787" y="913257"/>
                    <a:pt x="456565" y="913257"/>
                  </a:cubicBezTo>
                  <a:cubicBezTo>
                    <a:pt x="204343" y="913257"/>
                    <a:pt x="0" y="708787"/>
                    <a:pt x="0" y="456565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674723" y="5037534"/>
            <a:ext cx="308219" cy="308219"/>
          </a:xfrm>
          <a:custGeom>
            <a:avLst/>
            <a:gdLst/>
            <a:ahLst/>
            <a:cxnLst/>
            <a:rect l="l" t="t" r="r" b="b"/>
            <a:pathLst>
              <a:path w="308219" h="308219">
                <a:moveTo>
                  <a:pt x="0" y="0"/>
                </a:moveTo>
                <a:lnTo>
                  <a:pt x="308220" y="0"/>
                </a:lnTo>
                <a:lnTo>
                  <a:pt x="308220" y="308220"/>
                </a:lnTo>
                <a:lnTo>
                  <a:pt x="0" y="308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0303" b="-3030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9486452" y="5743423"/>
            <a:ext cx="2854376" cy="37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Scalable Solution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86452" y="6179934"/>
            <a:ext cx="7774038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Built for growth with enterprise security and reliability at its core.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99205" y="7585853"/>
            <a:ext cx="16689591" cy="37948"/>
            <a:chOff x="0" y="0"/>
            <a:chExt cx="22252788" cy="505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252812" cy="50546"/>
            </a:xfrm>
            <a:custGeom>
              <a:avLst/>
              <a:gdLst/>
              <a:ahLst/>
              <a:cxnLst/>
              <a:rect l="l" t="t" r="r" b="b"/>
              <a:pathLst>
                <a:path w="22252812" h="50546">
                  <a:moveTo>
                    <a:pt x="0" y="0"/>
                  </a:moveTo>
                  <a:lnTo>
                    <a:pt x="22252812" y="0"/>
                  </a:lnTo>
                  <a:lnTo>
                    <a:pt x="22252812" y="50546"/>
                  </a:lnTo>
                  <a:lnTo>
                    <a:pt x="0" y="50546"/>
                  </a:lnTo>
                  <a:close/>
                </a:path>
              </a:pathLst>
            </a:custGeom>
            <a:solidFill>
              <a:srgbClr val="E5DCE6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674AA9-6F68-9829-1595-9098ED2B246C}"/>
              </a:ext>
            </a:extLst>
          </p:cNvPr>
          <p:cNvSpPr txBox="1"/>
          <p:nvPr/>
        </p:nvSpPr>
        <p:spPr>
          <a:xfrm>
            <a:off x="799205" y="8545553"/>
            <a:ext cx="15965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56565"/>
                </a:solidFill>
                <a:latin typeface="Tahoma"/>
                <a:cs typeface="Tahoma"/>
              </a:rPr>
              <a:t>SmartShelfX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is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an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AI-powered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inventory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management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system</a:t>
            </a:r>
            <a:r>
              <a:rPr lang="en-US" sz="2400" spc="2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that</a:t>
            </a:r>
            <a:r>
              <a:rPr lang="en-US" sz="2400" spc="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forecasts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demand</a:t>
            </a:r>
            <a:r>
              <a:rPr lang="en-US" sz="2400" spc="-3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and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automates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restocking.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It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helps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businesses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reduce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10" dirty="0">
                <a:solidFill>
                  <a:srgbClr val="656565"/>
                </a:solidFill>
                <a:latin typeface="Tahoma"/>
                <a:cs typeface="Tahoma"/>
              </a:rPr>
              <a:t>cost,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improve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efficiency,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and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ensure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product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availability.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 We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envision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future</a:t>
            </a:r>
            <a:r>
              <a:rPr lang="en-US" sz="2400" spc="-1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enhancements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including</a:t>
            </a:r>
            <a:r>
              <a:rPr lang="en-US" sz="2400" spc="50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IoT-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enabled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smart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shelves,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mobile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application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integration,</a:t>
            </a:r>
            <a:r>
              <a:rPr lang="en-US" sz="2400" spc="5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25" dirty="0">
                <a:solidFill>
                  <a:srgbClr val="656565"/>
                </a:solidFill>
                <a:latin typeface="Tahoma"/>
                <a:cs typeface="Tahoma"/>
              </a:rPr>
              <a:t>and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advanced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AI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dirty="0">
                <a:solidFill>
                  <a:srgbClr val="656565"/>
                </a:solidFill>
                <a:latin typeface="Tahoma"/>
                <a:cs typeface="Tahoma"/>
              </a:rPr>
              <a:t>prediction</a:t>
            </a:r>
            <a:r>
              <a:rPr lang="en-US" sz="2400" spc="35" dirty="0">
                <a:solidFill>
                  <a:srgbClr val="656565"/>
                </a:solidFill>
                <a:latin typeface="Tahoma"/>
                <a:cs typeface="Tahoma"/>
              </a:rPr>
              <a:t> </a:t>
            </a:r>
            <a:r>
              <a:rPr lang="en-US" sz="2400" spc="-10" dirty="0">
                <a:solidFill>
                  <a:srgbClr val="656565"/>
                </a:solidFill>
                <a:latin typeface="Tahoma"/>
                <a:cs typeface="Tahoma"/>
              </a:rPr>
              <a:t>models.</a:t>
            </a:r>
            <a:endParaRPr lang="en-US" sz="2400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E0D17-D14C-AED9-DAA7-FB2A6A903E72}"/>
              </a:ext>
            </a:extLst>
          </p:cNvPr>
          <p:cNvSpPr txBox="1"/>
          <p:nvPr/>
        </p:nvSpPr>
        <p:spPr>
          <a:xfrm>
            <a:off x="799205" y="7865379"/>
            <a:ext cx="373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Future Vision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C6B1-7581-03DB-9BA2-63C66254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357162-2873-F48B-695C-0D0F39A07E8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A9F548-0A57-E096-7827-014400260FC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ED046B5-E843-F5B0-EC06-5B275B9E4DF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FA5DF3-0F05-A58C-8253-2CCC9C0A13D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AD86356-6112-ECF7-93AE-44D1A8DF1124}"/>
              </a:ext>
            </a:extLst>
          </p:cNvPr>
          <p:cNvSpPr txBox="1"/>
          <p:nvPr/>
        </p:nvSpPr>
        <p:spPr>
          <a:xfrm>
            <a:off x="6248400" y="655664"/>
            <a:ext cx="10744200" cy="1687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4000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Revolutionizing Inventory Management with AI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E2857E4F-FCB6-FB74-C9F0-EDE23C5C41F9}"/>
              </a:ext>
            </a:extLst>
          </p:cNvPr>
          <p:cNvPicPr/>
          <p:nvPr/>
        </p:nvPicPr>
        <p:blipFill>
          <a:blip r:embed="rId3" cstate="print"/>
          <a:srcRect b="9259"/>
          <a:stretch>
            <a:fillRect/>
          </a:stretch>
        </p:blipFill>
        <p:spPr>
          <a:xfrm>
            <a:off x="0" y="253"/>
            <a:ext cx="4572000" cy="10172447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A3AA5DE4-AB75-8687-1531-DAE4B7862D93}"/>
              </a:ext>
            </a:extLst>
          </p:cNvPr>
          <p:cNvSpPr txBox="1">
            <a:spLocks/>
          </p:cNvSpPr>
          <p:nvPr/>
        </p:nvSpPr>
        <p:spPr>
          <a:xfrm>
            <a:off x="6019800" y="3416117"/>
            <a:ext cx="10972800" cy="408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Inventory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critical backbone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for retail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-5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warehouse </a:t>
            </a:r>
            <a:r>
              <a:rPr lang="en-US" dirty="0">
                <a:solidFill>
                  <a:schemeClr val="bg1"/>
                </a:solidFill>
              </a:rPr>
              <a:t>operations.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Traditional,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manual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systems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are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prone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human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spc="-25" dirty="0">
                <a:solidFill>
                  <a:schemeClr val="bg1"/>
                </a:solidFill>
              </a:rPr>
              <a:t>error,</a:t>
            </a:r>
            <a:r>
              <a:rPr lang="en-US" spc="-1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leading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spc="-25" dirty="0">
                <a:solidFill>
                  <a:schemeClr val="bg1"/>
                </a:solidFill>
              </a:rPr>
              <a:t>to </a:t>
            </a:r>
            <a:r>
              <a:rPr lang="en-US" spc="10" dirty="0">
                <a:solidFill>
                  <a:schemeClr val="bg1"/>
                </a:solidFill>
              </a:rPr>
              <a:t>inefficiencies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10" dirty="0">
                <a:solidFill>
                  <a:schemeClr val="bg1"/>
                </a:solidFill>
              </a:rPr>
              <a:t>and</a:t>
            </a:r>
            <a:r>
              <a:rPr lang="en-US" spc="5" dirty="0">
                <a:solidFill>
                  <a:schemeClr val="bg1"/>
                </a:solidFill>
              </a:rPr>
              <a:t> </a:t>
            </a:r>
            <a:r>
              <a:rPr lang="en-US" spc="10" dirty="0">
                <a:solidFill>
                  <a:schemeClr val="bg1"/>
                </a:solidFill>
              </a:rPr>
              <a:t>significant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costs.</a:t>
            </a:r>
          </a:p>
          <a:p>
            <a:pPr marL="12700" marR="151130">
              <a:lnSpc>
                <a:spcPct val="131900"/>
              </a:lnSpc>
              <a:spcBef>
                <a:spcPts val="1535"/>
              </a:spcBef>
            </a:pPr>
            <a:r>
              <a:rPr lang="en-US" dirty="0" err="1">
                <a:solidFill>
                  <a:schemeClr val="bg1"/>
                </a:solidFill>
              </a:rPr>
              <a:t>SmartShelfX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leverages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cutting-edge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Artificial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Intelligence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transform</a:t>
            </a:r>
            <a:r>
              <a:rPr lang="en-US" spc="75" dirty="0">
                <a:solidFill>
                  <a:schemeClr val="bg1"/>
                </a:solidFill>
              </a:rPr>
              <a:t> </a:t>
            </a:r>
            <a:r>
              <a:rPr lang="en-US" spc="-20" dirty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process,</a:t>
            </a:r>
            <a:r>
              <a:rPr lang="en-US" spc="4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enabling</a:t>
            </a:r>
            <a:r>
              <a:rPr lang="en-US" spc="4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precise</a:t>
            </a:r>
            <a:r>
              <a:rPr lang="en-US" spc="4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demand</a:t>
            </a:r>
            <a:r>
              <a:rPr lang="en-US" spc="4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prediction</a:t>
            </a:r>
            <a:r>
              <a:rPr lang="en-US" spc="4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spc="45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automated</a:t>
            </a:r>
            <a:r>
              <a:rPr lang="en-US" spc="40" dirty="0">
                <a:solidFill>
                  <a:schemeClr val="bg1"/>
                </a:solidFill>
              </a:rPr>
              <a:t> </a:t>
            </a:r>
            <a:r>
              <a:rPr lang="en-US" spc="-10" dirty="0">
                <a:solidFill>
                  <a:schemeClr val="bg1"/>
                </a:solidFill>
              </a:rPr>
              <a:t>inventory restocking.</a:t>
            </a:r>
          </a:p>
        </p:txBody>
      </p:sp>
    </p:spTree>
    <p:extLst>
      <p:ext uri="{BB962C8B-B14F-4D97-AF65-F5344CB8AC3E}">
        <p14:creationId xmlns:p14="http://schemas.microsoft.com/office/powerpoint/2010/main" val="127777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8328" y="716604"/>
            <a:ext cx="7978226" cy="87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Core System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8328" y="2048170"/>
            <a:ext cx="270872" cy="42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8328" y="2556424"/>
            <a:ext cx="8060236" cy="38100"/>
            <a:chOff x="0" y="0"/>
            <a:chExt cx="10746981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8328" y="2749001"/>
            <a:ext cx="3591077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Automate Operations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28" y="3277791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Replace manual inventory tracking with intelligent automation that saves time and reduces errors.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436" y="2048170"/>
            <a:ext cx="474164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9436" y="2556424"/>
            <a:ext cx="8060236" cy="38100"/>
            <a:chOff x="0" y="0"/>
            <a:chExt cx="10746981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79436" y="2749001"/>
            <a:ext cx="3778301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Secure Access 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9436" y="3277791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Implement role-based permissions ensuring the right people access the right information.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328" y="4609357"/>
            <a:ext cx="423272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8328" y="5117602"/>
            <a:ext cx="8060236" cy="38100"/>
            <a:chOff x="0" y="0"/>
            <a:chExt cx="10746981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48328" y="5310188"/>
            <a:ext cx="3573066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Real-Time Monitoring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328" y="583897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Enable instant visibility into stock levels, movements, and critical thresholds across all locations.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436" y="4609357"/>
            <a:ext cx="474164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9436" y="5117602"/>
            <a:ext cx="8060236" cy="38100"/>
            <a:chOff x="0" y="0"/>
            <a:chExt cx="10746981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79436" y="5310188"/>
            <a:ext cx="3387328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Generate Insights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9436" y="5838977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Produce comprehensive reports and analytics that drive informed business decisions.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8328" y="7170535"/>
            <a:ext cx="423272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8328" y="7678788"/>
            <a:ext cx="8060236" cy="38100"/>
            <a:chOff x="0" y="0"/>
            <a:chExt cx="10746981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48328" y="7871374"/>
            <a:ext cx="3800027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Optimize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8328" y="8400155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Streamline order processing and vendor relationships for improved efficiency and collaboration.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9436" y="7170534"/>
            <a:ext cx="474164" cy="40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dirty="0">
                <a:solidFill>
                  <a:srgbClr val="E5DCE6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06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79436" y="7678788"/>
            <a:ext cx="8060236" cy="38100"/>
            <a:chOff x="0" y="0"/>
            <a:chExt cx="10746981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46994" cy="50800"/>
            </a:xfrm>
            <a:custGeom>
              <a:avLst/>
              <a:gdLst/>
              <a:ahLst/>
              <a:cxnLst/>
              <a:rect l="l" t="t" r="r" b="b"/>
              <a:pathLst>
                <a:path w="10746994" h="50800">
                  <a:moveTo>
                    <a:pt x="0" y="0"/>
                  </a:moveTo>
                  <a:lnTo>
                    <a:pt x="10746994" y="0"/>
                  </a:lnTo>
                  <a:lnTo>
                    <a:pt x="1074699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79436" y="7871374"/>
            <a:ext cx="3387328" cy="4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Enhance Security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79436" y="8400155"/>
            <a:ext cx="8060236" cy="94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Protect sensitive data while delivering an intuitive, user-friendly experience across the platform.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289229"/>
          </a:xfrm>
          <a:custGeom>
            <a:avLst/>
            <a:gdLst/>
            <a:ahLst/>
            <a:cxnLst/>
            <a:rect l="l" t="t" r="r" b="b"/>
            <a:pathLst>
              <a:path w="7200900" h="10289229">
                <a:moveTo>
                  <a:pt x="0" y="0"/>
                </a:moveTo>
                <a:lnTo>
                  <a:pt x="7200900" y="0"/>
                </a:lnTo>
                <a:lnTo>
                  <a:pt x="7200900" y="10289229"/>
                </a:lnTo>
                <a:lnTo>
                  <a:pt x="0" y="10289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703934" y="636089"/>
            <a:ext cx="8347624" cy="78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Challenge We're Solving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03934" y="1782518"/>
            <a:ext cx="9738122" cy="1779241"/>
            <a:chOff x="0" y="0"/>
            <a:chExt cx="12984162" cy="23723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45641" y="2014690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Manual Inefficiency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5641" y="2470547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manual tracking processes drain resources and increase operational costs across the organization.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703934" y="3803447"/>
            <a:ext cx="9738122" cy="1779241"/>
            <a:chOff x="0" y="0"/>
            <a:chExt cx="12984162" cy="2372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45641" y="4035628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Limited Visibility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5641" y="4491485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Lack of real-time stock insights creates blind spots, leading to stockouts and overstocking issues.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03934" y="5824385"/>
            <a:ext cx="9738122" cy="1779241"/>
            <a:chOff x="0" y="0"/>
            <a:chExt cx="12984162" cy="23723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945641" y="6056557"/>
            <a:ext cx="3757022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Management Complexity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45641" y="6512423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Fragmented vendor relationships and order processes result in delays and communication breakdowns.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703934" y="7845323"/>
            <a:ext cx="9738122" cy="1779241"/>
            <a:chOff x="0" y="0"/>
            <a:chExt cx="12984162" cy="23723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84226" cy="2372360"/>
            </a:xfrm>
            <a:custGeom>
              <a:avLst/>
              <a:gdLst/>
              <a:ahLst/>
              <a:cxnLst/>
              <a:rect l="l" t="t" r="r" b="b"/>
              <a:pathLst>
                <a:path w="12984226" h="2372360">
                  <a:moveTo>
                    <a:pt x="0" y="135382"/>
                  </a:moveTo>
                  <a:cubicBezTo>
                    <a:pt x="0" y="60579"/>
                    <a:pt x="60579" y="0"/>
                    <a:pt x="135382" y="0"/>
                  </a:cubicBezTo>
                  <a:lnTo>
                    <a:pt x="12848844" y="0"/>
                  </a:lnTo>
                  <a:cubicBezTo>
                    <a:pt x="12923647" y="0"/>
                    <a:pt x="12984226" y="60579"/>
                    <a:pt x="12984226" y="135382"/>
                  </a:cubicBezTo>
                  <a:lnTo>
                    <a:pt x="12984226" y="2236978"/>
                  </a:lnTo>
                  <a:cubicBezTo>
                    <a:pt x="12984226" y="2311781"/>
                    <a:pt x="12923647" y="2372360"/>
                    <a:pt x="12848844" y="2372360"/>
                  </a:cubicBezTo>
                  <a:lnTo>
                    <a:pt x="135382" y="2372360"/>
                  </a:lnTo>
                  <a:cubicBezTo>
                    <a:pt x="60579" y="2372360"/>
                    <a:pt x="0" y="2311654"/>
                    <a:pt x="0" y="2236978"/>
                  </a:cubicBez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45641" y="8077495"/>
            <a:ext cx="3021359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Reporting Gaps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45641" y="8533362"/>
            <a:ext cx="9254728" cy="84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Difficulty generating actionable insights prevents data-driven decision making and strategic planning.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2336" y="0"/>
            <a:ext cx="9825664" cy="10287000"/>
            <a:chOff x="-1817771" y="0"/>
            <a:chExt cx="26201771" cy="13716000"/>
          </a:xfrm>
        </p:grpSpPr>
        <p:sp>
          <p:nvSpPr>
            <p:cNvPr id="3" name="Freeform 3"/>
            <p:cNvSpPr/>
            <p:nvPr/>
          </p:nvSpPr>
          <p:spPr>
            <a:xfrm>
              <a:off x="-1817771" y="0"/>
              <a:ext cx="26201771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93935" y="343451"/>
            <a:ext cx="7690094" cy="83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Our Automated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7850" y="2139258"/>
            <a:ext cx="3571132" cy="42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Intelligent Automation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2928" y="2867078"/>
            <a:ext cx="7927629" cy="1303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Our comprehensive inventory management system eliminates manual processes, providing real-time visibility across your entire supply chain.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7850" y="4221061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Automated stock tracking with intelligent alerts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7850" y="4723657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Streamlined vendor collaboration 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7850" y="5226253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Advanced analytics and reporting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7850" y="5728840"/>
            <a:ext cx="7927629" cy="47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Role-based security and access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53EFE-A1BA-6154-F3B7-E1B6F3D7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66"/>
          <a:stretch>
            <a:fillRect/>
          </a:stretch>
        </p:blipFill>
        <p:spPr>
          <a:xfrm>
            <a:off x="496858" y="340366"/>
            <a:ext cx="7443947" cy="9724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97116" y="1072601"/>
            <a:ext cx="6707391" cy="64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Powerful Technology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116" y="2192836"/>
            <a:ext cx="3312319" cy="39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 Architecture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2828" y="2795140"/>
            <a:ext cx="4803572" cy="1949796"/>
            <a:chOff x="0" y="0"/>
            <a:chExt cx="6404762" cy="2599728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8541" y="2809427"/>
            <a:ext cx="114300" cy="1921221"/>
            <a:chOff x="0" y="0"/>
            <a:chExt cx="152400" cy="25616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0545" y="3027607"/>
            <a:ext cx="2489892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React.js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0545" y="3490322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Modern JavaScript library for building responsive, dynamic user interfaces with component-based architecture.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82828" y="4915491"/>
            <a:ext cx="4803572" cy="1949796"/>
            <a:chOff x="0" y="0"/>
            <a:chExt cx="6404762" cy="2599728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8541" y="4929778"/>
            <a:ext cx="114300" cy="1921221"/>
            <a:chOff x="0" y="0"/>
            <a:chExt cx="152400" cy="2561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0545" y="5147967"/>
            <a:ext cx="2489892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React Bootstrap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545" y="5610673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Enterprise-grade UI components ensuring consistent design and seamless responsiveness across devices.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2828" y="7035851"/>
            <a:ext cx="4803572" cy="1949796"/>
            <a:chOff x="0" y="0"/>
            <a:chExt cx="6404762" cy="2599728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8541" y="7050138"/>
            <a:ext cx="114300" cy="1921221"/>
            <a:chOff x="0" y="0"/>
            <a:chExt cx="152400" cy="2561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10545" y="7268318"/>
            <a:ext cx="2489892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Axios &amp; Router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0545" y="7731023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Efficient API communication and smooth navigation for an optimized user experience throughout the application.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7412" y="2192836"/>
            <a:ext cx="3241472" cy="39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 Architecture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953125" y="2795140"/>
            <a:ext cx="4803572" cy="1949796"/>
            <a:chOff x="0" y="0"/>
            <a:chExt cx="6404762" cy="2599728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38838" y="2809427"/>
            <a:ext cx="114300" cy="1921221"/>
            <a:chOff x="0" y="0"/>
            <a:chExt cx="152400" cy="25616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280842" y="3027607"/>
            <a:ext cx="2489892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Spring Boot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80842" y="3490322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Robust Java framework delivering enterprise-level reliability, scalability, and rapid development capabilities.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953125" y="4915491"/>
            <a:ext cx="4803572" cy="1949796"/>
            <a:chOff x="0" y="0"/>
            <a:chExt cx="6404762" cy="2599728"/>
          </a:xfrm>
        </p:grpSpPr>
        <p:sp>
          <p:nvSpPr>
            <p:cNvPr id="40" name="Freeform 40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938838" y="4929778"/>
            <a:ext cx="114300" cy="1921221"/>
            <a:chOff x="0" y="0"/>
            <a:chExt cx="152400" cy="2561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280842" y="5147967"/>
            <a:ext cx="2489892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Spring Security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80842" y="5610673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Comprehensive authentication and authorization framework protecting sensitive inventory and business data.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953125" y="7035851"/>
            <a:ext cx="4803572" cy="1949796"/>
            <a:chOff x="0" y="0"/>
            <a:chExt cx="6404762" cy="2599728"/>
          </a:xfrm>
        </p:grpSpPr>
        <p:sp>
          <p:nvSpPr>
            <p:cNvPr id="47" name="Freeform 47"/>
            <p:cNvSpPr/>
            <p:nvPr/>
          </p:nvSpPr>
          <p:spPr>
            <a:xfrm>
              <a:off x="19050" y="19050"/>
              <a:ext cx="6366764" cy="2561590"/>
            </a:xfrm>
            <a:custGeom>
              <a:avLst/>
              <a:gdLst/>
              <a:ahLst/>
              <a:cxnLst/>
              <a:rect l="l" t="t" r="r" b="b"/>
              <a:pathLst>
                <a:path w="6366764" h="2561590">
                  <a:moveTo>
                    <a:pt x="0" y="182880"/>
                  </a:moveTo>
                  <a:cubicBezTo>
                    <a:pt x="0" y="81915"/>
                    <a:pt x="82550" y="0"/>
                    <a:pt x="184531" y="0"/>
                  </a:cubicBezTo>
                  <a:lnTo>
                    <a:pt x="6182233" y="0"/>
                  </a:lnTo>
                  <a:cubicBezTo>
                    <a:pt x="6284087" y="0"/>
                    <a:pt x="6366764" y="81915"/>
                    <a:pt x="6366764" y="182880"/>
                  </a:cubicBezTo>
                  <a:lnTo>
                    <a:pt x="6366764" y="2378710"/>
                  </a:lnTo>
                  <a:cubicBezTo>
                    <a:pt x="6366764" y="2479675"/>
                    <a:pt x="6284214" y="2561590"/>
                    <a:pt x="6182233" y="2561590"/>
                  </a:cubicBezTo>
                  <a:lnTo>
                    <a:pt x="184531" y="2561590"/>
                  </a:lnTo>
                  <a:cubicBezTo>
                    <a:pt x="82550" y="2561590"/>
                    <a:pt x="0" y="2479802"/>
                    <a:pt x="0" y="2378710"/>
                  </a:cubicBez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0"/>
              <a:ext cx="6404864" cy="2599690"/>
            </a:xfrm>
            <a:custGeom>
              <a:avLst/>
              <a:gdLst/>
              <a:ahLst/>
              <a:cxnLst/>
              <a:rect l="l" t="t" r="r" b="b"/>
              <a:pathLst>
                <a:path w="6404864" h="2599690">
                  <a:moveTo>
                    <a:pt x="0" y="201930"/>
                  </a:moveTo>
                  <a:cubicBezTo>
                    <a:pt x="0" y="90297"/>
                    <a:pt x="91313" y="0"/>
                    <a:pt x="203581" y="0"/>
                  </a:cubicBezTo>
                  <a:lnTo>
                    <a:pt x="6201283" y="0"/>
                  </a:lnTo>
                  <a:lnTo>
                    <a:pt x="6201283" y="19050"/>
                  </a:lnTo>
                  <a:lnTo>
                    <a:pt x="6201283" y="0"/>
                  </a:lnTo>
                  <a:cubicBezTo>
                    <a:pt x="6313551" y="0"/>
                    <a:pt x="6404864" y="90297"/>
                    <a:pt x="6404864" y="201930"/>
                  </a:cubicBezTo>
                  <a:lnTo>
                    <a:pt x="6385814" y="201930"/>
                  </a:lnTo>
                  <a:lnTo>
                    <a:pt x="6404864" y="201930"/>
                  </a:lnTo>
                  <a:lnTo>
                    <a:pt x="6404864" y="2397760"/>
                  </a:lnTo>
                  <a:lnTo>
                    <a:pt x="6385814" y="2397760"/>
                  </a:lnTo>
                  <a:lnTo>
                    <a:pt x="6404864" y="2397760"/>
                  </a:lnTo>
                  <a:cubicBezTo>
                    <a:pt x="6404864" y="2509393"/>
                    <a:pt x="6313551" y="2599690"/>
                    <a:pt x="6201283" y="2599690"/>
                  </a:cubicBezTo>
                  <a:lnTo>
                    <a:pt x="6201283" y="2580640"/>
                  </a:lnTo>
                  <a:lnTo>
                    <a:pt x="6201283" y="2599690"/>
                  </a:lnTo>
                  <a:lnTo>
                    <a:pt x="203581" y="2599690"/>
                  </a:lnTo>
                  <a:lnTo>
                    <a:pt x="203581" y="2580640"/>
                  </a:lnTo>
                  <a:lnTo>
                    <a:pt x="203581" y="2599690"/>
                  </a:lnTo>
                  <a:cubicBezTo>
                    <a:pt x="91313" y="2599690"/>
                    <a:pt x="0" y="2509520"/>
                    <a:pt x="0" y="239776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97760"/>
                  </a:lnTo>
                  <a:lnTo>
                    <a:pt x="19050" y="2397760"/>
                  </a:lnTo>
                  <a:lnTo>
                    <a:pt x="38100" y="2397760"/>
                  </a:lnTo>
                  <a:cubicBezTo>
                    <a:pt x="38100" y="2488057"/>
                    <a:pt x="112014" y="2561590"/>
                    <a:pt x="203581" y="2561590"/>
                  </a:cubicBezTo>
                  <a:lnTo>
                    <a:pt x="6201283" y="2561590"/>
                  </a:lnTo>
                  <a:cubicBezTo>
                    <a:pt x="6292850" y="2561590"/>
                    <a:pt x="6366764" y="2488057"/>
                    <a:pt x="6366764" y="2397760"/>
                  </a:cubicBezTo>
                  <a:lnTo>
                    <a:pt x="6366764" y="201930"/>
                  </a:lnTo>
                  <a:cubicBezTo>
                    <a:pt x="6366764" y="111633"/>
                    <a:pt x="6292850" y="38100"/>
                    <a:pt x="6201283" y="38100"/>
                  </a:cubicBezTo>
                  <a:lnTo>
                    <a:pt x="203581" y="38100"/>
                  </a:lnTo>
                  <a:lnTo>
                    <a:pt x="203581" y="19050"/>
                  </a:lnTo>
                  <a:lnTo>
                    <a:pt x="203581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146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938838" y="7050138"/>
            <a:ext cx="114300" cy="1921221"/>
            <a:chOff x="0" y="0"/>
            <a:chExt cx="152400" cy="256162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52400" cy="2561590"/>
            </a:xfrm>
            <a:custGeom>
              <a:avLst/>
              <a:gdLst/>
              <a:ahLst/>
              <a:cxnLst/>
              <a:rect l="l" t="t" r="r" b="b"/>
              <a:pathLst>
                <a:path w="152400" h="256159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485390"/>
                  </a:lnTo>
                  <a:cubicBezTo>
                    <a:pt x="152400" y="2527427"/>
                    <a:pt x="118237" y="2561590"/>
                    <a:pt x="76200" y="2561590"/>
                  </a:cubicBezTo>
                  <a:cubicBezTo>
                    <a:pt x="34163" y="2561590"/>
                    <a:pt x="0" y="2527427"/>
                    <a:pt x="0" y="2485390"/>
                  </a:cubicBezTo>
                  <a:close/>
                </a:path>
              </a:pathLst>
            </a:custGeom>
            <a:solidFill>
              <a:srgbClr val="EEAE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6280842" y="7268318"/>
            <a:ext cx="2904830" cy="3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JPA/Hibernate &amp; MySQL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80842" y="7731023"/>
            <a:ext cx="4233862" cy="10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Powerful ORM and database combination ensuring efficient data persistence and optimized query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329" y="41642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2707" y="708127"/>
            <a:ext cx="10860434" cy="86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Comprehensive System Modules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216" y="2457556"/>
            <a:ext cx="3331216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User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49" y="3422876"/>
            <a:ext cx="3519551" cy="207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Secure authentication, authorization, and role-based access control for different user levels and departments.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6457" y="2430021"/>
            <a:ext cx="3581991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Product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0" y="3399495"/>
            <a:ext cx="3855834" cy="207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Complete CRUD operations for products, category organization, and detailed item specifications management.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9459" y="2471844"/>
            <a:ext cx="3855834" cy="86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Inventory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66802" y="3342594"/>
            <a:ext cx="3855834" cy="22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Real-time stock tracking, SKU management, automated reorder points, and multi-location inventory control.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66802" y="6387748"/>
            <a:ext cx="3451022" cy="44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Vendor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66802" y="7245321"/>
            <a:ext cx="3855834" cy="22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Centralized vendor database, performance tracking, purchase order generation, and supplier relationship tools.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706" y="6397381"/>
            <a:ext cx="4325093" cy="406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Transaction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707" y="7332612"/>
            <a:ext cx="3855834" cy="22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Comprehensive sales and purchase recording, transaction history, audit trails, and financial reconciliation.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8600" y="419100"/>
            <a:ext cx="18288000" cy="10287000"/>
            <a:chOff x="101600" y="169265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01600" y="169265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0E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2116" y="588616"/>
            <a:ext cx="5515270" cy="7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System Workflow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72116" y="1738160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095652" y="1939681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Authentication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95652" y="2369048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Users log in securely with role-based credentials, establishing their access level and permissions.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72116" y="3061697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095652" y="3263208"/>
            <a:ext cx="2853928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Dashboard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5652" y="3692576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Interactive dashboard displays critical metrics, alerts, and real-time inventory status at a glance.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2116" y="4385224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8"/>
                </a:lnTo>
                <a:lnTo>
                  <a:pt x="0" y="1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095652" y="4586735"/>
            <a:ext cx="2898877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Inventory Operations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5652" y="5016103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Manage products, update stock levels, track movements, and monitor SKU availability across locations.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72116" y="5708752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095652" y="5910262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Order 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652" y="6339630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Create purchase orders, manage vendor relationships, and track shipments through the entire lifecycle.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772116" y="7032279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7"/>
                </a:lnTo>
                <a:lnTo>
                  <a:pt x="0" y="132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095652" y="7233790"/>
            <a:ext cx="3092053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Transaction Recording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5652" y="7663158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Automatically capture sales and purchases, maintaining comprehensive transaction history and audit trails.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772116" y="8355806"/>
            <a:ext cx="1102966" cy="1323527"/>
          </a:xfrm>
          <a:custGeom>
            <a:avLst/>
            <a:gdLst/>
            <a:ahLst/>
            <a:cxnLst/>
            <a:rect l="l" t="t" r="r" b="b"/>
            <a:pathLst>
              <a:path w="1102966" h="1323527">
                <a:moveTo>
                  <a:pt x="0" y="0"/>
                </a:moveTo>
                <a:lnTo>
                  <a:pt x="1102966" y="0"/>
                </a:lnTo>
                <a:lnTo>
                  <a:pt x="1102966" y="1323528"/>
                </a:lnTo>
                <a:lnTo>
                  <a:pt x="0" y="1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" r="-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2095652" y="8557317"/>
            <a:ext cx="2757640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E5DCE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Analytics &amp; Reports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95652" y="8986685"/>
            <a:ext cx="15420232" cy="41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Generate detailed reports, analyze trends, and extract actionable insights for strategic decision making.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BB7C17-CD19-45ED-C9BB-0BCB2D4121B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53EA8A-0F94-A179-B380-4A8B952F023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82D5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ADB9E12-56DC-E628-806E-2A3B3B5832B2}"/>
              </a:ext>
            </a:extLst>
          </p:cNvPr>
          <p:cNvSpPr txBox="1"/>
          <p:nvPr/>
        </p:nvSpPr>
        <p:spPr>
          <a:xfrm>
            <a:off x="6386365" y="384322"/>
            <a:ext cx="5515270" cy="66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EEAE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Prototype Overview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1D5659-C558-12FE-3CA5-35D596E2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37289"/>
            <a:ext cx="17830800" cy="82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815</Words>
  <Application>Microsoft Office PowerPoint</Application>
  <PresentationFormat>Custom</PresentationFormat>
  <Paragraphs>140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</vt:lpstr>
      <vt:lpstr>Calibri</vt:lpstr>
      <vt:lpstr>Bricolage Grotesque Light</vt:lpstr>
      <vt:lpstr>Arial</vt:lpstr>
      <vt:lpstr>Bricolage Grotesque Bold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Inventory-Management-System.pptx</dc:title>
  <cp:lastModifiedBy>Jenia Chakraborty</cp:lastModifiedBy>
  <cp:revision>8</cp:revision>
  <dcterms:created xsi:type="dcterms:W3CDTF">2006-08-16T00:00:00Z</dcterms:created>
  <dcterms:modified xsi:type="dcterms:W3CDTF">2026-01-03T13:43:18Z</dcterms:modified>
  <dc:identifier>DAG8-fbRSKA</dc:identifier>
</cp:coreProperties>
</file>